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4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122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966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41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58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518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523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730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0798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44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484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396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843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94D30-07BC-4C3C-9B07-EF31F4D077EE}" type="datetimeFigureOut">
              <a:rPr kumimoji="1" lang="ja-JP" altLang="en-US" smtClean="0"/>
              <a:t>2025/7/9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70657-3E48-424E-9E75-929FDA76DE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90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F7757B-0548-C252-8EC3-3121A77B8B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9144000" cy="2387600"/>
          </a:xfrm>
        </p:spPr>
        <p:txBody>
          <a:bodyPr>
            <a:noAutofit/>
          </a:bodyPr>
          <a:lstStyle/>
          <a:p>
            <a:r>
              <a:rPr kumimoji="1" lang="en-US" altLang="ja-JP" sz="4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Taegis</a:t>
            </a:r>
            <a:r>
              <a:rPr kumimoji="1"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MXDR</a:t>
            </a:r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（＋外部</a:t>
            </a:r>
            <a:r>
              <a:rPr kumimoji="1"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SOC</a:t>
            </a:r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）と</a:t>
            </a:r>
            <a:br>
              <a:rPr kumimoji="1"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4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Hinemos</a:t>
            </a:r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（ログ収集サーバ）の住み分けに付いて</a:t>
            </a:r>
          </a:p>
        </p:txBody>
      </p:sp>
    </p:spTree>
    <p:extLst>
      <p:ext uri="{BB962C8B-B14F-4D97-AF65-F5344CB8AC3E}">
        <p14:creationId xmlns:p14="http://schemas.microsoft.com/office/powerpoint/2010/main" val="3491757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734A4E-6A63-2CEA-CE0C-B8D85630A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577849"/>
          </a:xfrm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１．目的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98F4FD94-2677-7419-8C58-F3FB2343E564}"/>
              </a:ext>
            </a:extLst>
          </p:cNvPr>
          <p:cNvSpPr txBox="1">
            <a:spLocks/>
          </p:cNvSpPr>
          <p:nvPr/>
        </p:nvSpPr>
        <p:spPr>
          <a:xfrm>
            <a:off x="142875" y="942975"/>
            <a:ext cx="8848725" cy="10001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本年度実施する外部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SOC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統合及び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SIEM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の入れ替えにあたり、</a:t>
            </a:r>
            <a:b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同時並行で進めている</a:t>
            </a:r>
            <a:r>
              <a:rPr lang="en-US" altLang="ja-JP" sz="1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Hinemos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へのログ転送対象を再定義し、</a:t>
            </a:r>
            <a:b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CSIRT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統括管理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として「最適なログの管理方法」を定義・実施する。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12C06E75-5BD7-DCDD-6C76-66448EE2A866}"/>
              </a:ext>
            </a:extLst>
          </p:cNvPr>
          <p:cNvSpPr txBox="1">
            <a:spLocks/>
          </p:cNvSpPr>
          <p:nvPr/>
        </p:nvSpPr>
        <p:spPr>
          <a:xfrm>
            <a:off x="0" y="2041526"/>
            <a:ext cx="9144000" cy="577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２．現状（</a:t>
            </a:r>
            <a:r>
              <a:rPr lang="en-US" altLang="ja-JP" sz="2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Hinemos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構築時の計画）</a:t>
            </a: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40387C39-C7A8-71C8-102A-8355F33CF7B1}"/>
              </a:ext>
            </a:extLst>
          </p:cNvPr>
          <p:cNvSpPr txBox="1">
            <a:spLocks/>
          </p:cNvSpPr>
          <p:nvPr/>
        </p:nvSpPr>
        <p:spPr>
          <a:xfrm>
            <a:off x="142875" y="2619375"/>
            <a:ext cx="8848725" cy="12573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・ログを２方向に飛ばせるものは「</a:t>
            </a:r>
            <a:r>
              <a:rPr lang="en-US" altLang="ja-JP" sz="1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QRadar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1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Hinemos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へ」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・ログを１方向にしか飛ばせないものは「</a:t>
            </a:r>
            <a:r>
              <a:rPr lang="en-US" altLang="ja-JP" sz="1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QRadar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へ」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　どこかに必ず、弊社内のログが残る状況を構築する　という計画だった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（これを知ったのが６月末）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E3B57B6C-87C0-B196-57B6-20567F9B619B}"/>
              </a:ext>
            </a:extLst>
          </p:cNvPr>
          <p:cNvSpPr txBox="1">
            <a:spLocks/>
          </p:cNvSpPr>
          <p:nvPr/>
        </p:nvSpPr>
        <p:spPr>
          <a:xfrm>
            <a:off x="0" y="3975101"/>
            <a:ext cx="9144000" cy="577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３．課題（外部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SOC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統合：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年度時点の考え）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8EBAAE04-439B-C5C0-558F-6C7B441F281B}"/>
              </a:ext>
            </a:extLst>
          </p:cNvPr>
          <p:cNvSpPr txBox="1">
            <a:spLocks/>
          </p:cNvSpPr>
          <p:nvPr/>
        </p:nvSpPr>
        <p:spPr>
          <a:xfrm>
            <a:off x="1" y="4552950"/>
            <a:ext cx="9144000" cy="22002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MDE P2※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がインストールされてる全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J-NET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端末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 Microsoft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Defender for Endpoint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Plan2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MDC※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がインストールされている全サーバ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Microsoft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Defender for Cloud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・セキュリティ関連機器（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FW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IPS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WAF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等）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 新しい外部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SOC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のクラウドサーバ（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AWS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）に送信＆２年間保管される</a:t>
            </a: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 </a:t>
            </a:r>
            <a:r>
              <a:rPr lang="en-US" altLang="ja-JP" sz="1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Taegis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MXDR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（次世代</a:t>
            </a: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SOAR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）と</a:t>
            </a:r>
            <a:r>
              <a:rPr lang="en-US" altLang="ja-JP" sz="1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Hinemos</a:t>
            </a:r>
            <a:r>
              <a:rPr lang="ja-JP" altLang="en-US" sz="1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に保存するログを見直す必要有</a:t>
            </a:r>
          </a:p>
        </p:txBody>
      </p:sp>
    </p:spTree>
    <p:extLst>
      <p:ext uri="{BB962C8B-B14F-4D97-AF65-F5344CB8AC3E}">
        <p14:creationId xmlns:p14="http://schemas.microsoft.com/office/powerpoint/2010/main" val="2603597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170ECAC1-CDAF-FE75-04D7-AFDC6D7E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577849"/>
          </a:xfrm>
        </p:spPr>
        <p:txBody>
          <a:bodyPr>
            <a:norm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４．対策：以下の考え方でログを保管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8473C908-3554-3223-F042-32D6314F3F3E}"/>
              </a:ext>
            </a:extLst>
          </p:cNvPr>
          <p:cNvSpPr txBox="1">
            <a:spLocks/>
          </p:cNvSpPr>
          <p:nvPr/>
        </p:nvSpPr>
        <p:spPr>
          <a:xfrm>
            <a:off x="1" y="942974"/>
            <a:ext cx="9144000" cy="280035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【AWS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6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Taegis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MXDR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：エンドポイント及びセキュリティ関連機器のみを対象とする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MDE P2※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がインストールされてる全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J-NET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端末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 Microsoft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Defender for Endpoint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Plan2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MDC※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がインストールされている全サーバ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Microsoft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Defender for Cloud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・セキュリティ関連機器（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FW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IPS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WAF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等）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 新しい外部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SOC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のクラウドサーバ（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AWS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）に送信＆２年間保管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理由：エンドポイント＆セキュリティ機器以外のログは、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AI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や振る舞い検知を行う際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「ノイズ」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となってしまい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FalseNegative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（検知失敗）」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を起こす原因となる</a:t>
            </a:r>
            <a:b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（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IBM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PSC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Sophos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、３社共に同一見解）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参考：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https://www.helpnetsecurity.com/2025/06/11/cybersecurity-data-overload/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F0FB31E8-5CCD-EC50-6136-A15835B1F205}"/>
              </a:ext>
            </a:extLst>
          </p:cNvPr>
          <p:cNvSpPr txBox="1">
            <a:spLocks/>
          </p:cNvSpPr>
          <p:nvPr/>
        </p:nvSpPr>
        <p:spPr>
          <a:xfrm>
            <a:off x="0" y="4010025"/>
            <a:ext cx="9144000" cy="61912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en-US" altLang="ja-JP" sz="16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Hinemos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：上記以外の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NW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関連機器のログを保管する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例）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Radius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DHCP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LB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L3-SW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NAS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、ファイルサーバ等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1173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55197235-072C-692E-76E8-65024EC30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88" y="4307084"/>
            <a:ext cx="568800" cy="5688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4C94CB2-64F0-EE3A-DF97-06769CEF1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938" y="5883704"/>
            <a:ext cx="568800" cy="5688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D2C5415-78A0-E6E9-5862-553EF80340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241" y="5693110"/>
            <a:ext cx="568800" cy="5688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878868D-D353-EAF8-10C1-57125FFF0B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910" y="5689630"/>
            <a:ext cx="568800" cy="5688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E5D016B-AF5F-5B2E-DBBA-F08FBAB1B2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244" y="92957"/>
            <a:ext cx="904875" cy="904875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821D2A22-7528-7E65-DDEF-CA0514ECA7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92" y="3277492"/>
            <a:ext cx="568800" cy="5688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FCBF7CC5-C663-7631-E6C2-D330572D60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464" y="3400703"/>
            <a:ext cx="568800" cy="56880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FEA37878-B506-8326-1E0C-E4A1180A19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151" y="92957"/>
            <a:ext cx="904875" cy="904875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978283FA-30A6-C9D4-F5D4-0411454B05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90" y="5876804"/>
            <a:ext cx="568800" cy="56880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137363D3-0E9B-D095-8B4F-A31830FFC20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293" y="3099037"/>
            <a:ext cx="903600" cy="9036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1BD82374-EE8C-9C6B-FCF2-CAA985BCEB8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562" y="1706679"/>
            <a:ext cx="844238" cy="844238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980E2BC-F01C-DB39-4F03-B25BBD8C07AD}"/>
              </a:ext>
            </a:extLst>
          </p:cNvPr>
          <p:cNvSpPr txBox="1"/>
          <p:nvPr/>
        </p:nvSpPr>
        <p:spPr>
          <a:xfrm>
            <a:off x="2419348" y="847551"/>
            <a:ext cx="1790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Defender</a:t>
            </a:r>
            <a:r>
              <a:rPr kumimoji="1" lang="ja-JP" altLang="en-US" sz="1600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600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log</a:t>
            </a:r>
            <a:endParaRPr kumimoji="1" lang="ja-JP" altLang="en-US" sz="1600" dirty="0">
              <a:solidFill>
                <a:srgbClr val="4B4B4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FF2AEAF-10F8-39CF-0FE6-F0355B15C9BC}"/>
              </a:ext>
            </a:extLst>
          </p:cNvPr>
          <p:cNvSpPr txBox="1"/>
          <p:nvPr/>
        </p:nvSpPr>
        <p:spPr>
          <a:xfrm>
            <a:off x="2859881" y="5599440"/>
            <a:ext cx="90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サーバ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A6FA54A-7A55-157E-8F62-45D88D4433B0}"/>
              </a:ext>
            </a:extLst>
          </p:cNvPr>
          <p:cNvSpPr txBox="1"/>
          <p:nvPr/>
        </p:nvSpPr>
        <p:spPr>
          <a:xfrm>
            <a:off x="4346125" y="5353219"/>
            <a:ext cx="90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J-NET PC</a:t>
            </a:r>
            <a:endParaRPr kumimoji="1" lang="ja-JP" altLang="en-US" sz="1600" b="1" dirty="0">
              <a:solidFill>
                <a:srgbClr val="4B4B4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0AC2EBA-43F4-EBFD-27BB-DFBB6F110136}"/>
              </a:ext>
            </a:extLst>
          </p:cNvPr>
          <p:cNvSpPr txBox="1"/>
          <p:nvPr/>
        </p:nvSpPr>
        <p:spPr>
          <a:xfrm>
            <a:off x="2859881" y="6429374"/>
            <a:ext cx="90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MDC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2BA8BEC-A451-4FA5-12C4-D83ACA14635E}"/>
              </a:ext>
            </a:extLst>
          </p:cNvPr>
          <p:cNvSpPr txBox="1"/>
          <p:nvPr/>
        </p:nvSpPr>
        <p:spPr>
          <a:xfrm>
            <a:off x="4273706" y="6429374"/>
            <a:ext cx="1072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MDE P2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DC81A940-A714-81C3-FAE4-96F46C2E41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55" y="92957"/>
            <a:ext cx="904875" cy="904875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E0AC63C-45BF-86C2-94CC-CF3F81E24224}"/>
              </a:ext>
            </a:extLst>
          </p:cNvPr>
          <p:cNvSpPr txBox="1"/>
          <p:nvPr/>
        </p:nvSpPr>
        <p:spPr>
          <a:xfrm>
            <a:off x="77942" y="847551"/>
            <a:ext cx="1790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J-Cloud</a:t>
            </a:r>
            <a:endParaRPr kumimoji="1" lang="ja-JP" altLang="en-US" sz="1600" dirty="0">
              <a:solidFill>
                <a:srgbClr val="4B4B4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882DBED-A407-0CF9-BD9F-B53C158B2E74}"/>
              </a:ext>
            </a:extLst>
          </p:cNvPr>
          <p:cNvSpPr txBox="1"/>
          <p:nvPr/>
        </p:nvSpPr>
        <p:spPr>
          <a:xfrm>
            <a:off x="521492" y="1093772"/>
            <a:ext cx="90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MDC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535FDB8-A380-92AC-B5BA-4387D5B6D821}"/>
              </a:ext>
            </a:extLst>
          </p:cNvPr>
          <p:cNvSpPr txBox="1"/>
          <p:nvPr/>
        </p:nvSpPr>
        <p:spPr>
          <a:xfrm>
            <a:off x="-24049" y="3429000"/>
            <a:ext cx="90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WAF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D6836AB-9534-6C29-52D9-B8627476ECEE}"/>
              </a:ext>
            </a:extLst>
          </p:cNvPr>
          <p:cNvSpPr txBox="1"/>
          <p:nvPr/>
        </p:nvSpPr>
        <p:spPr>
          <a:xfrm>
            <a:off x="3442525" y="3493466"/>
            <a:ext cx="90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FW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A64EFE9-6A65-536C-2F34-6D951109E1BE}"/>
              </a:ext>
            </a:extLst>
          </p:cNvPr>
          <p:cNvSpPr txBox="1"/>
          <p:nvPr/>
        </p:nvSpPr>
        <p:spPr>
          <a:xfrm>
            <a:off x="3407912" y="4513255"/>
            <a:ext cx="90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IPS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AFFB279B-C47E-610B-3282-8351314111B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131" y="2707482"/>
            <a:ext cx="903600" cy="903600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317D832-A3D7-F470-E29E-F6C2B05F5649}"/>
              </a:ext>
            </a:extLst>
          </p:cNvPr>
          <p:cNvSpPr txBox="1"/>
          <p:nvPr/>
        </p:nvSpPr>
        <p:spPr>
          <a:xfrm>
            <a:off x="6200612" y="847551"/>
            <a:ext cx="1790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Sophos</a:t>
            </a:r>
          </a:p>
          <a:p>
            <a:pPr algn="ctr"/>
            <a:r>
              <a:rPr kumimoji="1" lang="en-US" altLang="ja-JP" sz="16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Taegis</a:t>
            </a:r>
            <a:r>
              <a:rPr kumimoji="1"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MXDR</a:t>
            </a:r>
            <a:endParaRPr kumimoji="1" lang="ja-JP" altLang="en-US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60C0921-5B3D-5076-12AC-38C73A202ACE}"/>
              </a:ext>
            </a:extLst>
          </p:cNvPr>
          <p:cNvSpPr txBox="1"/>
          <p:nvPr/>
        </p:nvSpPr>
        <p:spPr>
          <a:xfrm>
            <a:off x="77942" y="504651"/>
            <a:ext cx="1790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AWS</a:t>
            </a:r>
            <a:endParaRPr kumimoji="1" lang="ja-JP" altLang="en-US" sz="1600" b="1" dirty="0">
              <a:solidFill>
                <a:srgbClr val="4B4B4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23847B7-BC74-9274-9049-E150CACB94DE}"/>
              </a:ext>
            </a:extLst>
          </p:cNvPr>
          <p:cNvSpPr txBox="1"/>
          <p:nvPr/>
        </p:nvSpPr>
        <p:spPr>
          <a:xfrm>
            <a:off x="2441887" y="504651"/>
            <a:ext cx="1790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Azure</a:t>
            </a:r>
            <a:endParaRPr kumimoji="1" lang="ja-JP" altLang="en-US" sz="1600" b="1" dirty="0">
              <a:solidFill>
                <a:srgbClr val="4B4B4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A4C9236-8369-40A4-B981-E90418E0F85B}"/>
              </a:ext>
            </a:extLst>
          </p:cNvPr>
          <p:cNvSpPr txBox="1"/>
          <p:nvPr/>
        </p:nvSpPr>
        <p:spPr>
          <a:xfrm>
            <a:off x="6251726" y="504651"/>
            <a:ext cx="1790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AWS</a:t>
            </a:r>
            <a:endParaRPr kumimoji="1" lang="ja-JP" altLang="en-US" sz="1600" b="1" dirty="0">
              <a:solidFill>
                <a:srgbClr val="4B4B4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62CA507-5191-98A4-0EEE-A29407443D9E}"/>
              </a:ext>
            </a:extLst>
          </p:cNvPr>
          <p:cNvSpPr txBox="1"/>
          <p:nvPr/>
        </p:nvSpPr>
        <p:spPr>
          <a:xfrm>
            <a:off x="6290936" y="3825170"/>
            <a:ext cx="1790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 err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Hinemos</a:t>
            </a:r>
            <a:endParaRPr kumimoji="1" lang="ja-JP" altLang="en-US" sz="16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3D39ED7-0DD2-1856-5D8A-E6D59C1CDD52}"/>
              </a:ext>
            </a:extLst>
          </p:cNvPr>
          <p:cNvSpPr txBox="1"/>
          <p:nvPr/>
        </p:nvSpPr>
        <p:spPr>
          <a:xfrm>
            <a:off x="5633713" y="6273225"/>
            <a:ext cx="19311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Radius</a:t>
            </a:r>
          </a:p>
          <a:p>
            <a:pPr algn="ctr"/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DHCP </a:t>
            </a:r>
            <a:r>
              <a:rPr kumimoji="1" lang="en-US" altLang="ja-JP" sz="1600" b="1" dirty="0" err="1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etc</a:t>
            </a:r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endParaRPr kumimoji="1" lang="ja-JP" altLang="en-US" sz="1600" b="1" dirty="0">
              <a:solidFill>
                <a:srgbClr val="4B4B4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9767235-38CF-E91D-513E-0C2F19D6B36D}"/>
              </a:ext>
            </a:extLst>
          </p:cNvPr>
          <p:cNvSpPr txBox="1"/>
          <p:nvPr/>
        </p:nvSpPr>
        <p:spPr>
          <a:xfrm>
            <a:off x="7269874" y="6258430"/>
            <a:ext cx="19311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NAS</a:t>
            </a:r>
          </a:p>
          <a:p>
            <a:pPr algn="ctr"/>
            <a:r>
              <a:rPr kumimoji="1" lang="ja-JP" altLang="en-US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ファイルサーバ</a:t>
            </a:r>
          </a:p>
        </p:txBody>
      </p:sp>
      <p:cxnSp>
        <p:nvCxnSpPr>
          <p:cNvPr id="46" name="コネクタ: カギ線 45">
            <a:extLst>
              <a:ext uri="{FF2B5EF4-FFF2-40B4-BE49-F238E27FC236}">
                <a16:creationId xmlns:a16="http://schemas.microsoft.com/office/drawing/2014/main" id="{49C3EA26-3472-0750-8171-8BE183E58FE4}"/>
              </a:ext>
            </a:extLst>
          </p:cNvPr>
          <p:cNvCxnSpPr>
            <a:stCxn id="11" idx="0"/>
            <a:endCxn id="42" idx="2"/>
          </p:cNvCxnSpPr>
          <p:nvPr/>
        </p:nvCxnSpPr>
        <p:spPr>
          <a:xfrm rot="5400000" flipH="1" flipV="1">
            <a:off x="6129845" y="4633189"/>
            <a:ext cx="1525906" cy="586976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E5722115-173D-C5A9-5482-E2520F7ACB0A}"/>
              </a:ext>
            </a:extLst>
          </p:cNvPr>
          <p:cNvCxnSpPr>
            <a:cxnSpLocks/>
            <a:stCxn id="9" idx="0"/>
            <a:endCxn id="42" idx="2"/>
          </p:cNvCxnSpPr>
          <p:nvPr/>
        </p:nvCxnSpPr>
        <p:spPr>
          <a:xfrm rot="16200000" flipV="1">
            <a:off x="6943271" y="4406739"/>
            <a:ext cx="1529386" cy="1043355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コネクタ: カギ線 49">
            <a:extLst>
              <a:ext uri="{FF2B5EF4-FFF2-40B4-BE49-F238E27FC236}">
                <a16:creationId xmlns:a16="http://schemas.microsoft.com/office/drawing/2014/main" id="{51DBD7FC-5AF3-DE13-2ADD-E8567B4B3CB0}"/>
              </a:ext>
            </a:extLst>
          </p:cNvPr>
          <p:cNvCxnSpPr>
            <a:cxnSpLocks/>
            <a:stCxn id="28" idx="0"/>
          </p:cNvCxnSpPr>
          <p:nvPr/>
        </p:nvCxnSpPr>
        <p:spPr>
          <a:xfrm rot="16200000" flipV="1">
            <a:off x="3976139" y="4531432"/>
            <a:ext cx="167324" cy="1476249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C59C991B-7551-3258-3CE8-FD8C873EE710}"/>
              </a:ext>
            </a:extLst>
          </p:cNvPr>
          <p:cNvCxnSpPr>
            <a:stCxn id="26" idx="0"/>
            <a:endCxn id="5" idx="2"/>
          </p:cNvCxnSpPr>
          <p:nvPr/>
        </p:nvCxnSpPr>
        <p:spPr>
          <a:xfrm flipH="1" flipV="1">
            <a:off x="3307388" y="4875884"/>
            <a:ext cx="4293" cy="7235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7BE5102F-9FB5-E497-CCF0-96A7DFDFF01E}"/>
              </a:ext>
            </a:extLst>
          </p:cNvPr>
          <p:cNvCxnSpPr>
            <a:cxnSpLocks/>
            <a:stCxn id="5" idx="0"/>
            <a:endCxn id="17" idx="2"/>
          </p:cNvCxnSpPr>
          <p:nvPr/>
        </p:nvCxnSpPr>
        <p:spPr>
          <a:xfrm flipH="1" flipV="1">
            <a:off x="3304864" y="3969503"/>
            <a:ext cx="2524" cy="3375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F0D8C766-C9B2-08DF-587A-4C55C96749EB}"/>
              </a:ext>
            </a:extLst>
          </p:cNvPr>
          <p:cNvCxnSpPr>
            <a:cxnSpLocks/>
            <a:stCxn id="17" idx="0"/>
            <a:endCxn id="24" idx="2"/>
          </p:cNvCxnSpPr>
          <p:nvPr/>
        </p:nvCxnSpPr>
        <p:spPr>
          <a:xfrm flipV="1">
            <a:off x="3304864" y="2550917"/>
            <a:ext cx="6817" cy="8497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C3BBDA5F-0D64-DBD4-240B-18B82EBBD504}"/>
              </a:ext>
            </a:extLst>
          </p:cNvPr>
          <p:cNvCxnSpPr>
            <a:cxnSpLocks/>
            <a:stCxn id="24" idx="0"/>
            <a:endCxn id="25" idx="2"/>
          </p:cNvCxnSpPr>
          <p:nvPr/>
        </p:nvCxnSpPr>
        <p:spPr>
          <a:xfrm flipV="1">
            <a:off x="3311681" y="1186105"/>
            <a:ext cx="3017" cy="5205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9915445E-5786-D71E-7ED5-CE53EB510D10}"/>
              </a:ext>
            </a:extLst>
          </p:cNvPr>
          <p:cNvCxnSpPr>
            <a:cxnSpLocks/>
          </p:cNvCxnSpPr>
          <p:nvPr/>
        </p:nvCxnSpPr>
        <p:spPr>
          <a:xfrm flipV="1">
            <a:off x="3763481" y="617185"/>
            <a:ext cx="2932594" cy="2545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115F0E9C-B8C1-B9B7-486D-052D3F5BA9EF}"/>
              </a:ext>
            </a:extLst>
          </p:cNvPr>
          <p:cNvCxnSpPr>
            <a:cxnSpLocks/>
          </p:cNvCxnSpPr>
          <p:nvPr/>
        </p:nvCxnSpPr>
        <p:spPr>
          <a:xfrm flipV="1">
            <a:off x="1420331" y="630084"/>
            <a:ext cx="1446694" cy="125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60D2E96E-4EEF-ECB9-89E3-A7F5441D1085}"/>
              </a:ext>
            </a:extLst>
          </p:cNvPr>
          <p:cNvCxnSpPr>
            <a:cxnSpLocks/>
          </p:cNvCxnSpPr>
          <p:nvPr/>
        </p:nvCxnSpPr>
        <p:spPr>
          <a:xfrm>
            <a:off x="972973" y="1432326"/>
            <a:ext cx="0" cy="18240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C82F5D71-F952-ECE3-E6F3-DAC5347861BA}"/>
              </a:ext>
            </a:extLst>
          </p:cNvPr>
          <p:cNvSpPr txBox="1"/>
          <p:nvPr/>
        </p:nvSpPr>
        <p:spPr>
          <a:xfrm>
            <a:off x="77942" y="4966932"/>
            <a:ext cx="1790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Sophos</a:t>
            </a:r>
          </a:p>
          <a:p>
            <a:pPr algn="ctr"/>
            <a:r>
              <a:rPr kumimoji="1"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Data Collector</a:t>
            </a:r>
            <a:endParaRPr kumimoji="1" lang="ja-JP" altLang="en-US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92" name="直線矢印コネクタ 91">
            <a:extLst>
              <a:ext uri="{FF2B5EF4-FFF2-40B4-BE49-F238E27FC236}">
                <a16:creationId xmlns:a16="http://schemas.microsoft.com/office/drawing/2014/main" id="{371925F8-831E-A7D0-AFDB-9769D75EBBD0}"/>
              </a:ext>
            </a:extLst>
          </p:cNvPr>
          <p:cNvCxnSpPr>
            <a:cxnSpLocks/>
            <a:stCxn id="15" idx="2"/>
            <a:endCxn id="90" idx="0"/>
          </p:cNvCxnSpPr>
          <p:nvPr/>
        </p:nvCxnSpPr>
        <p:spPr>
          <a:xfrm>
            <a:off x="973292" y="3846292"/>
            <a:ext cx="0" cy="5518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矢印コネクタ 94">
            <a:extLst>
              <a:ext uri="{FF2B5EF4-FFF2-40B4-BE49-F238E27FC236}">
                <a16:creationId xmlns:a16="http://schemas.microsoft.com/office/drawing/2014/main" id="{05F588FD-CDA7-D7EC-1F42-EA6CA0C4F7D1}"/>
              </a:ext>
            </a:extLst>
          </p:cNvPr>
          <p:cNvCxnSpPr>
            <a:cxnSpLocks/>
            <a:stCxn id="17" idx="1"/>
            <a:endCxn id="90" idx="3"/>
          </p:cNvCxnSpPr>
          <p:nvPr/>
        </p:nvCxnSpPr>
        <p:spPr>
          <a:xfrm flipH="1">
            <a:off x="1257692" y="3685103"/>
            <a:ext cx="1762772" cy="9974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矢印コネクタ 97">
            <a:extLst>
              <a:ext uri="{FF2B5EF4-FFF2-40B4-BE49-F238E27FC236}">
                <a16:creationId xmlns:a16="http://schemas.microsoft.com/office/drawing/2014/main" id="{92D8703F-8C28-6B3A-6901-76B64146B0A8}"/>
              </a:ext>
            </a:extLst>
          </p:cNvPr>
          <p:cNvCxnSpPr>
            <a:cxnSpLocks/>
            <a:stCxn id="5" idx="1"/>
            <a:endCxn id="90" idx="3"/>
          </p:cNvCxnSpPr>
          <p:nvPr/>
        </p:nvCxnSpPr>
        <p:spPr>
          <a:xfrm flipH="1">
            <a:off x="1257692" y="4591484"/>
            <a:ext cx="1765296" cy="910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462A6615-33C3-52BE-0434-15B00F4D47B4}"/>
              </a:ext>
            </a:extLst>
          </p:cNvPr>
          <p:cNvSpPr txBox="1"/>
          <p:nvPr/>
        </p:nvSpPr>
        <p:spPr>
          <a:xfrm>
            <a:off x="4008363" y="245923"/>
            <a:ext cx="2300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Event Hubs</a:t>
            </a:r>
            <a:r>
              <a:rPr kumimoji="1" lang="ja-JP" altLang="en-US" sz="1600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✕</a:t>
            </a:r>
            <a:r>
              <a:rPr kumimoji="1" lang="en-US" altLang="ja-JP" sz="1600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API</a:t>
            </a:r>
            <a:r>
              <a:rPr kumimoji="1" lang="ja-JP" altLang="en-US" sz="1600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連携</a:t>
            </a: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75FCF33E-134F-DC4A-D0D0-00D0476F8262}"/>
              </a:ext>
            </a:extLst>
          </p:cNvPr>
          <p:cNvSpPr/>
          <p:nvPr/>
        </p:nvSpPr>
        <p:spPr>
          <a:xfrm>
            <a:off x="3147381" y="2913922"/>
            <a:ext cx="295144" cy="295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06" name="直線矢印コネクタ 105">
            <a:extLst>
              <a:ext uri="{FF2B5EF4-FFF2-40B4-BE49-F238E27FC236}">
                <a16:creationId xmlns:a16="http://schemas.microsoft.com/office/drawing/2014/main" id="{6E02DB3F-C881-EABA-2332-096DB05DBD81}"/>
              </a:ext>
            </a:extLst>
          </p:cNvPr>
          <p:cNvCxnSpPr>
            <a:cxnSpLocks/>
          </p:cNvCxnSpPr>
          <p:nvPr/>
        </p:nvCxnSpPr>
        <p:spPr>
          <a:xfrm flipV="1">
            <a:off x="1184269" y="730250"/>
            <a:ext cx="5534031" cy="376688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0" name="図 89">
            <a:extLst>
              <a:ext uri="{FF2B5EF4-FFF2-40B4-BE49-F238E27FC236}">
                <a16:creationId xmlns:a16="http://schemas.microsoft.com/office/drawing/2014/main" id="{E46F5583-1316-85B7-7274-0D8202BF77B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92" y="4398132"/>
            <a:ext cx="568800" cy="568800"/>
          </a:xfrm>
          <a:prstGeom prst="rect">
            <a:avLst/>
          </a:prstGeom>
        </p:spPr>
      </p:pic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8F00BBAF-592E-BA7A-56C5-FB3B0BCA1FE1}"/>
              </a:ext>
            </a:extLst>
          </p:cNvPr>
          <p:cNvSpPr txBox="1"/>
          <p:nvPr/>
        </p:nvSpPr>
        <p:spPr>
          <a:xfrm>
            <a:off x="6755365" y="2575577"/>
            <a:ext cx="1069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冗長化済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A4289AC9-E1E7-6859-E391-DA6C935B351D}"/>
              </a:ext>
            </a:extLst>
          </p:cNvPr>
          <p:cNvSpPr txBox="1"/>
          <p:nvPr/>
        </p:nvSpPr>
        <p:spPr>
          <a:xfrm>
            <a:off x="6005512" y="1438560"/>
            <a:ext cx="3208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残課題</a:t>
            </a:r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en-US" altLang="ja-JP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AWS</a:t>
            </a:r>
            <a:r>
              <a:rPr kumimoji="1" lang="ja-JP" altLang="en-US" sz="1600" b="1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無のログの冗長化可否</a:t>
            </a:r>
            <a:endParaRPr kumimoji="1" lang="en-US" altLang="ja-JP" sz="1600" b="1" dirty="0">
              <a:solidFill>
                <a:srgbClr val="4B4B4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rgbClr val="4B4B4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 製品を１年使ってからの判断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AF934805-8E28-01A6-8AAB-9B4362B44FBA}"/>
              </a:ext>
            </a:extLst>
          </p:cNvPr>
          <p:cNvSpPr txBox="1"/>
          <p:nvPr/>
        </p:nvSpPr>
        <p:spPr>
          <a:xfrm>
            <a:off x="5673178" y="3025542"/>
            <a:ext cx="1044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ログ</a:t>
            </a:r>
            <a:endParaRPr kumimoji="1" lang="en-US" altLang="ja-JP" sz="16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２年保管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4A062E77-A9B1-EAEF-5045-FABF82ACCFD3}"/>
              </a:ext>
            </a:extLst>
          </p:cNvPr>
          <p:cNvSpPr txBox="1"/>
          <p:nvPr/>
        </p:nvSpPr>
        <p:spPr>
          <a:xfrm>
            <a:off x="7602309" y="262110"/>
            <a:ext cx="1592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ログ</a:t>
            </a:r>
            <a:endParaRPr kumimoji="1" lang="en-US" altLang="ja-JP" sz="16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1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MAX</a:t>
            </a:r>
            <a:r>
              <a:rPr kumimoji="1" lang="ja-JP" altLang="en-US" sz="1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５年保管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F5875CB5-BA64-55A1-E514-03BD39BC603D}"/>
              </a:ext>
            </a:extLst>
          </p:cNvPr>
          <p:cNvSpPr txBox="1"/>
          <p:nvPr/>
        </p:nvSpPr>
        <p:spPr>
          <a:xfrm>
            <a:off x="1839912" y="35099"/>
            <a:ext cx="115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ログ</a:t>
            </a:r>
            <a:endParaRPr kumimoji="1" lang="en-US" altLang="ja-JP" sz="16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1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kumimoji="1" lang="ja-JP" altLang="en-US" sz="1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日保管</a:t>
            </a:r>
          </a:p>
        </p:txBody>
      </p:sp>
    </p:spTree>
    <p:extLst>
      <p:ext uri="{BB962C8B-B14F-4D97-AF65-F5344CB8AC3E}">
        <p14:creationId xmlns:p14="http://schemas.microsoft.com/office/powerpoint/2010/main" val="2489694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8100">
          <a:solidFill>
            <a:srgbClr val="FF0000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66</TotalTime>
  <Words>484</Words>
  <Application>Microsoft Office PowerPoint</Application>
  <PresentationFormat>画面に合わせる (4:3)</PresentationFormat>
  <Paragraphs>63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Calibri Light</vt:lpstr>
      <vt:lpstr>Office テーマ</vt:lpstr>
      <vt:lpstr>Taegis MXDR（＋外部SOC）と Hinemos（ログ収集サーバ）の住み分けに付いて</vt:lpstr>
      <vt:lpstr>１．目的</vt:lpstr>
      <vt:lpstr>４．対策：以下の考え方でログを保管する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人 逸般</dc:creator>
  <cp:lastModifiedBy>人 逸般</cp:lastModifiedBy>
  <cp:revision>6</cp:revision>
  <dcterms:created xsi:type="dcterms:W3CDTF">2025-07-09T00:02:35Z</dcterms:created>
  <dcterms:modified xsi:type="dcterms:W3CDTF">2025-07-09T01:09:32Z</dcterms:modified>
</cp:coreProperties>
</file>